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70" r:id="rId12"/>
    <p:sldId id="269" r:id="rId13"/>
    <p:sldId id="272" r:id="rId14"/>
    <p:sldId id="271" r:id="rId15"/>
    <p:sldId id="273" r:id="rId16"/>
    <p:sldId id="274" r:id="rId1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howGuides="1">
      <p:cViewPr varScale="1">
        <p:scale>
          <a:sx n="106" d="100"/>
          <a:sy n="106" d="100"/>
        </p:scale>
        <p:origin x="792" y="16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F0753-7C94-77C8-39FB-1F7693E76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177B6-4DA8-9EA3-BA0C-55C15FD6D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2689D-6F35-91A4-412B-DC74D4ED5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26/05/2025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B831D-1C07-47A2-752C-E11FCDB2F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5EDE5-3D63-E3A8-9B59-275D1A57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37427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6B56F-CA83-832C-9487-0E17F8B11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38718-5FF1-0741-A018-BD12B81C5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CCE04-ABAE-8139-A801-2EA5123BC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26/05/2025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C120D-E985-9550-7A6C-A9ED554BA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0AC0C-AB03-2981-F732-698DC7AD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463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C05705-3E78-0AF0-CBEF-C0B5F4C6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E05263-94AC-1C5E-05DC-0EA2FD4D8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56CC6-3195-7F74-E5FB-6FCAAB68A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26/05/2025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0526-8F1B-5B51-10C5-944B2251B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0D821-1AC2-B78B-B775-89B896127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91341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8522-73DA-795A-43B4-1B1990F64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3D60-4017-DABE-01F9-CA76F9B9A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D0B42-3BCD-6BDA-18EE-BD69BA614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26/05/2025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AB12F-D88F-7046-FE17-024F16325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F401B-BED1-7115-9303-9CC047CAE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5063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7A05-9E92-66E3-FDCD-07FC2C37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FCAA3-07F9-417D-7B0C-F900F88A5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1CF0C-020A-5F2A-178E-8C640D254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26/05/2025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50CB-968E-4EB5-FA2A-3EC954537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1D4FA-A072-F4C7-B374-B1F55AF3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99193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24F07-3FBD-D2A6-655A-72154C31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31A68-6C69-C661-91DD-21F18C0134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C9AF6-E057-E3F5-F84F-E801DFFFA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99DF2-5E7D-FE6C-1A89-FD210404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26/05/2025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4314F-CE7A-BCCA-598B-C405ED21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E6DD9-062C-3404-10F3-6059C3FBA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4339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507CD-A447-DA9C-3FDB-AC29C46FA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506B4-CF7E-CE3B-BF8C-F37AF913F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901BF-8B72-1FF2-7AC0-4CA5BD97D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E0FD-4916-164F-EFEC-79DB45110D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CD6474-B934-9EE5-A0A8-41E7F4B98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CA4A7F-569A-5EDA-5093-8531F4C3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26/05/2025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71564F-DB81-BA01-8373-72DB9DD1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28F03B-FE0D-1A5E-8C85-8833DE68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3790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8130-331E-9578-B848-DF51F590F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19770-8264-E604-9E93-E30E5757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26/05/2025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63AA4-D39B-D8CC-0E95-0EC21A316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D5583-2113-C80E-F55B-238060F38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57086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117D-5176-0781-4410-0E35DD5C1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26/05/2025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8B090-01AF-6D29-0FEA-71DEB126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4BA8E-874B-D01D-162E-DD665AD3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35142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54A5-0819-7C24-2841-BC406457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9ECC4-D3BC-021F-1ED0-489C10150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163C6-AB9A-41C7-AAAE-FC74068EB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BB84D-5E13-4D0A-1025-78DB435B7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26/05/2025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5BEC6-3B00-49F6-DD7E-B588084B4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A9AE6-31F7-321B-CACD-D0A475255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34927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373D-F209-63FD-EBC3-70E35AD2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F4DA8C-69BE-DBBF-804D-F8CA93D327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9EF6E-DFB0-4EAC-C86B-F6C9EB2A1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9E471-E935-B200-3454-E5094880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26/05/2025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F5BEE-8AE0-3EA6-9A0C-6567436C5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4D935-05D8-7708-865E-96C8D9FE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29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3F18A2-8C35-F20B-2334-162407C1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AE706-33E7-BA87-DD53-92A46464A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C1F78-404D-4C82-8E55-90185C3087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5C3894-5952-9B44-AC07-A44ACA8E38D2}" type="datetimeFigureOut">
              <a:rPr lang="en-NL" smtClean="0"/>
              <a:t>26/05/2025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90B0B-53FB-C651-6B94-5878ABFB2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3D0A2-15D1-B850-BC3A-70101B65AC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6621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1717C-32CE-F4C2-8F86-DEDC84EC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3279" r="-1" b="-1"/>
          <a:stretch>
            <a:fillRect/>
          </a:stretch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E5DF8-1BA3-F0B2-0F5D-5AE033796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972175" cy="2387600"/>
          </a:xfrm>
        </p:spPr>
        <p:txBody>
          <a:bodyPr>
            <a:normAutofit/>
          </a:bodyPr>
          <a:lstStyle/>
          <a:p>
            <a:pPr algn="l"/>
            <a:r>
              <a:rPr lang="en-NL" sz="3800" dirty="0">
                <a:solidFill>
                  <a:schemeClr val="bg1"/>
                </a:solidFill>
              </a:rPr>
              <a:t>Data Processing Project:</a:t>
            </a:r>
            <a:br>
              <a:rPr lang="en-NL" sz="3800" dirty="0">
                <a:solidFill>
                  <a:schemeClr val="bg1"/>
                </a:solidFill>
              </a:rPr>
            </a:br>
            <a:r>
              <a:rPr lang="en-NL" sz="3800" dirty="0">
                <a:solidFill>
                  <a:schemeClr val="bg1"/>
                </a:solidFill>
              </a:rPr>
              <a:t>Investigating BioPython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64E4E-D119-AD86-317C-4464DB22B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en-NL" sz="2000" dirty="0">
                <a:solidFill>
                  <a:schemeClr val="bg1"/>
                </a:solidFill>
              </a:rPr>
              <a:t>Anna van Tiel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132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5E4F02-E9B2-D63F-6A06-17667EA44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0259190-4DC3-5B71-7E1B-8C2041215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8183D-2666-A303-9511-5C30F52D0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Single amino acid conservation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2C81FB3C-2FD1-F687-2DDE-8E4156503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98820-254D-6F29-B67C-F4F9F5572A85}"/>
              </a:ext>
            </a:extLst>
          </p:cNvPr>
          <p:cNvSpPr txBox="1"/>
          <p:nvPr/>
        </p:nvSpPr>
        <p:spPr>
          <a:xfrm>
            <a:off x="669036" y="1958829"/>
            <a:ext cx="4408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Computation of conservation score </a:t>
            </a:r>
            <a:r>
              <a:rPr lang="en-NL" sz="2000" b="1" i="1" dirty="0">
                <a:latin typeface="Cambria" panose="02040503050406030204" pitchFamily="18" charset="0"/>
              </a:rPr>
              <a:t>C</a:t>
            </a:r>
            <a:r>
              <a:rPr lang="en-NL" sz="2000" dirty="0"/>
              <a:t> :</a:t>
            </a:r>
            <a:endParaRPr lang="en-NL" sz="2000" b="1" i="1" dirty="0">
              <a:latin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78BA7B-0B08-9FF9-07D2-6D1818EC4799}"/>
              </a:ext>
            </a:extLst>
          </p:cNvPr>
          <p:cNvSpPr txBox="1"/>
          <p:nvPr/>
        </p:nvSpPr>
        <p:spPr>
          <a:xfrm>
            <a:off x="669036" y="3871747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All species:</a:t>
            </a:r>
            <a:endParaRPr lang="en-NL" sz="2000" b="1" i="1" dirty="0"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A60F9-9B2D-0A14-031C-3C28A9E761C0}"/>
              </a:ext>
            </a:extLst>
          </p:cNvPr>
          <p:cNvSpPr txBox="1"/>
          <p:nvPr/>
        </p:nvSpPr>
        <p:spPr>
          <a:xfrm>
            <a:off x="5017350" y="3871747"/>
            <a:ext cx="3285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Human, rhesus monkey, rat:</a:t>
            </a:r>
            <a:endParaRPr lang="en-NL" sz="2000" b="1" i="1" dirty="0">
              <a:latin typeface="Cambria" panose="02040503050406030204" pitchFamily="18" charset="0"/>
            </a:endParaRPr>
          </a:p>
        </p:txBody>
      </p:sp>
      <p:pic>
        <p:nvPicPr>
          <p:cNvPr id="16" name="Picture 1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3C3C82E-D10E-8276-2076-9316EFEAB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36" y="2478327"/>
            <a:ext cx="6680200" cy="850900"/>
          </a:xfrm>
          <a:prstGeom prst="rect">
            <a:avLst/>
          </a:prstGeom>
        </p:spPr>
      </p:pic>
      <p:pic>
        <p:nvPicPr>
          <p:cNvPr id="21" name="Picture 20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A049E1D3-B06A-E4A3-72D8-96120C2B6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012" y="3954223"/>
            <a:ext cx="1929732" cy="2699328"/>
          </a:xfrm>
          <a:prstGeom prst="rect">
            <a:avLst/>
          </a:prstGeom>
        </p:spPr>
      </p:pic>
      <p:pic>
        <p:nvPicPr>
          <p:cNvPr id="22" name="Picture 21" descr="A screenshot of a black and white screen&#10;&#10;AI-generated content may be incorrect.">
            <a:extLst>
              <a:ext uri="{FF2B5EF4-FFF2-40B4-BE49-F238E27FC236}">
                <a16:creationId xmlns:a16="http://schemas.microsoft.com/office/drawing/2014/main" id="{4188EBE7-2211-3704-F988-59BB09ED7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673" y="3954223"/>
            <a:ext cx="1929732" cy="269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34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E5040E-B4F3-4F90-845E-19FE15CCB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6DCE41-0474-FCEA-F2F4-D85BC1321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F0F53-F3CA-CD73-73C0-A511137E4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Conserved motifs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746535BC-E8F8-07B0-E9F1-197430B68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colorful text&#10;&#10;AI-generated content may be incorrect.">
            <a:extLst>
              <a:ext uri="{FF2B5EF4-FFF2-40B4-BE49-F238E27FC236}">
                <a16:creationId xmlns:a16="http://schemas.microsoft.com/office/drawing/2014/main" id="{DB97FA48-FF4A-FBE4-A448-C0D12E44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36" y="4783807"/>
            <a:ext cx="7772400" cy="2074193"/>
          </a:xfrm>
          <a:prstGeom prst="rect">
            <a:avLst/>
          </a:prstGeom>
        </p:spPr>
      </p:pic>
      <p:pic>
        <p:nvPicPr>
          <p:cNvPr id="11" name="Picture 10" descr="A close-up of a logo&#10;&#10;AI-generated content may be incorrect.">
            <a:extLst>
              <a:ext uri="{FF2B5EF4-FFF2-40B4-BE49-F238E27FC236}">
                <a16:creationId xmlns:a16="http://schemas.microsoft.com/office/drawing/2014/main" id="{71502CC2-8279-F627-DD97-47BF5B22B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36" y="2209388"/>
            <a:ext cx="7772400" cy="21207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BA85C0-D165-C0F3-7B7E-1644D9704DD6}"/>
              </a:ext>
            </a:extLst>
          </p:cNvPr>
          <p:cNvSpPr txBox="1"/>
          <p:nvPr/>
        </p:nvSpPr>
        <p:spPr>
          <a:xfrm>
            <a:off x="669036" y="4446860"/>
            <a:ext cx="1998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Highly</a:t>
            </a:r>
            <a:r>
              <a:rPr lang="en-NL" dirty="0"/>
              <a:t> </a:t>
            </a:r>
            <a:r>
              <a:rPr lang="en-NL" b="1" dirty="0"/>
              <a:t>conserved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B125E7-4883-5D94-CC51-3FEA160AF9D3}"/>
              </a:ext>
            </a:extLst>
          </p:cNvPr>
          <p:cNvSpPr txBox="1"/>
          <p:nvPr/>
        </p:nvSpPr>
        <p:spPr>
          <a:xfrm>
            <a:off x="720163" y="1972215"/>
            <a:ext cx="199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Poorly conserved</a:t>
            </a:r>
          </a:p>
        </p:txBody>
      </p:sp>
    </p:spTree>
    <p:extLst>
      <p:ext uri="{BB962C8B-B14F-4D97-AF65-F5344CB8AC3E}">
        <p14:creationId xmlns:p14="http://schemas.microsoft.com/office/powerpoint/2010/main" val="4091429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D29CF4-BDBA-5A5D-CC98-E1484B78C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9EAEA3-E940-9474-591C-F62D4E690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FC075-1D7B-574A-8C9E-72F230AE1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Conserved motifs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816BC36D-4656-0DCF-1D0D-7314A754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357A7E33-CBDA-D658-08DF-B4FE32F76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36" y="1885018"/>
            <a:ext cx="7772400" cy="318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E59EF9-744D-21E9-53D5-90498892F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36" y="5181684"/>
            <a:ext cx="4406900" cy="241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55941C9-A182-8BFC-DBF6-4E9EB0C48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36" y="5537250"/>
            <a:ext cx="7251700" cy="241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7E975D-42B2-D7F8-3923-04661291A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86" y="5962675"/>
            <a:ext cx="72644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13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208F69-45BA-BA1C-A90C-E944B22F8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4C6CD-3C42-72F7-85D0-3E614ED8E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BDA14-CC27-2BAC-02DB-8A12FEEAE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Conserved motifs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1CF7D38-DC62-35CC-0B07-213F9AAE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4A2381E-A6E6-4890-66E1-6A6537E70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2" y="2457762"/>
            <a:ext cx="10853928" cy="54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75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C95ACA-BCCF-3C4C-9FC5-E17DAAD73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0F37B75-D3E2-1BE0-92B2-F5802FB55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2D15D-688A-FA84-059B-B4469FBAC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Matching domains from Pfam db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4EFFF05F-8AC8-63B6-C236-734F1E83D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A388F4-F967-C9E0-EB18-610B8EB79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36" y="2055813"/>
            <a:ext cx="7772400" cy="390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84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A94225-37AB-1751-D616-A34C603A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EBF36D8-6232-9F53-01BD-E9DCF9E29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BC97F-1F08-6EC4-BA5D-62D26FD52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Poor alignment of conserved motifs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AE8B65FA-4B61-4BD4-A25C-0A4804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BA7F77A6-9B6E-494E-475D-4BD796652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36" y="1968500"/>
            <a:ext cx="7480300" cy="146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D513B-09A3-07E5-8351-A2258399C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36" y="3560968"/>
            <a:ext cx="7772400" cy="473926"/>
          </a:xfrm>
          <a:prstGeom prst="rect">
            <a:avLst/>
          </a:prstGeom>
        </p:spPr>
      </p:pic>
      <p:pic>
        <p:nvPicPr>
          <p:cNvPr id="11" name="Picture 10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445D71DE-BA3C-6AA3-EBEE-D0FC553BF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36" y="4219064"/>
            <a:ext cx="5690200" cy="2454766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3AA0C75E-183E-A660-49D3-461912CD0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664" y="4911002"/>
            <a:ext cx="4686300" cy="1168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714DA9-A003-7DC8-98F1-9D193C580EAD}"/>
              </a:ext>
            </a:extLst>
          </p:cNvPr>
          <p:cNvSpPr txBox="1"/>
          <p:nvPr/>
        </p:nvSpPr>
        <p:spPr>
          <a:xfrm>
            <a:off x="7028272" y="4526174"/>
            <a:ext cx="267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Don’t let you get fooled!</a:t>
            </a:r>
          </a:p>
        </p:txBody>
      </p:sp>
    </p:spTree>
    <p:extLst>
      <p:ext uri="{BB962C8B-B14F-4D97-AF65-F5344CB8AC3E}">
        <p14:creationId xmlns:p14="http://schemas.microsoft.com/office/powerpoint/2010/main" val="12693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DED287-7E53-130B-D183-3134B4956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AAC17B-905A-9E93-C95B-896F7AA18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111434-D76A-7AE4-0B22-BC2AB979C4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AF828-A38C-4FD0-F22E-64F33495CC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13279" r="-1" b="-1"/>
          <a:stretch>
            <a:fillRect/>
          </a:stretch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71A600-6DC0-F939-4064-2B2B0903B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4D3E6C2C-79F0-4462-3C17-7570F0D8D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5C496-CA42-ACB8-441F-8E81AE6C1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NL" dirty="0">
                <a:solidFill>
                  <a:schemeClr val="bg1"/>
                </a:solidFill>
              </a:rPr>
              <a:t>The following evidence for evolutionary pressure on Akt1 proteins is available:</a:t>
            </a:r>
          </a:p>
          <a:p>
            <a:pPr lvl="1"/>
            <a:r>
              <a:rPr lang="en-NL" dirty="0">
                <a:solidFill>
                  <a:schemeClr val="bg1"/>
                </a:solidFill>
              </a:rPr>
              <a:t>Highly similar gene and protein sequences across diverse species</a:t>
            </a:r>
          </a:p>
          <a:p>
            <a:pPr lvl="1"/>
            <a:r>
              <a:rPr lang="en-NL" dirty="0">
                <a:solidFill>
                  <a:schemeClr val="bg1"/>
                </a:solidFill>
              </a:rPr>
              <a:t>Similar physiochemical properties</a:t>
            </a:r>
          </a:p>
          <a:p>
            <a:pPr lvl="1"/>
            <a:r>
              <a:rPr lang="en-NL" dirty="0">
                <a:solidFill>
                  <a:schemeClr val="bg1"/>
                </a:solidFill>
              </a:rPr>
              <a:t>Single amino acid conservation scores up to 95% in related species</a:t>
            </a:r>
          </a:p>
          <a:p>
            <a:pPr lvl="1"/>
            <a:r>
              <a:rPr lang="en-NL" dirty="0">
                <a:solidFill>
                  <a:schemeClr val="bg1"/>
                </a:solidFill>
              </a:rPr>
              <a:t>Stretches of sequences conserved &gt;80% at each position up to 54 amino acids</a:t>
            </a:r>
          </a:p>
          <a:p>
            <a:endParaRPr lang="en-NL" dirty="0">
              <a:solidFill>
                <a:schemeClr val="bg1"/>
              </a:solidFill>
            </a:endParaRPr>
          </a:p>
          <a:p>
            <a:r>
              <a:rPr lang="en-NL" dirty="0">
                <a:solidFill>
                  <a:schemeClr val="bg1"/>
                </a:solidFill>
              </a:rPr>
              <a:t>No evidence that conservation centres in functional domains.</a:t>
            </a:r>
          </a:p>
          <a:p>
            <a:pPr marL="457200" lvl="1" indent="0">
              <a:buNone/>
            </a:pPr>
            <a:endParaRPr lang="en-NL" dirty="0">
              <a:solidFill>
                <a:schemeClr val="bg1"/>
              </a:solidFill>
            </a:endParaRPr>
          </a:p>
          <a:p>
            <a:pPr lvl="1"/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230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66AB7-036D-8B4D-8101-9E4FDD32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Background: DNA encodes proteins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31973-C4DA-7DD6-7845-52944EA7E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2055813"/>
            <a:ext cx="7772400" cy="436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59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192F51-C7BE-4C73-17DF-1BD840CCA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B8FDC1-ED4B-E036-E365-02C9A8C9E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87C446-07D0-082B-2EB6-271675A33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Background: DNA encodes proteins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39FE0E5B-AE53-56E4-A6DA-A1A580FFB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1D55-EFB8-2586-BE8A-0DF4E71BB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544" y="1878069"/>
            <a:ext cx="7138912" cy="474964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11AFA19-889D-C1FC-A6BF-62F5E1B18D7C}"/>
              </a:ext>
            </a:extLst>
          </p:cNvPr>
          <p:cNvSpPr/>
          <p:nvPr/>
        </p:nvSpPr>
        <p:spPr>
          <a:xfrm>
            <a:off x="6826561" y="2606344"/>
            <a:ext cx="1142615" cy="110208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46452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31CF79-16DA-A9A4-ABC0-D2E9049D9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A28AA74-07C1-441C-AFDB-3FEA62C3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AACBC-6ED7-99E0-E0E9-AD089E26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03" y="557189"/>
            <a:ext cx="4125843" cy="2785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Akt1 is found in many species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183BE-456B-D26E-9000-B03D689DFB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56" r="7600"/>
          <a:stretch>
            <a:fillRect/>
          </a:stretch>
        </p:blipFill>
        <p:spPr>
          <a:xfrm>
            <a:off x="4662597" y="-2"/>
            <a:ext cx="2376092" cy="2228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A5D4BD-C2B7-A169-55A3-5978F1A50E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350" r="10343" b="-3"/>
          <a:stretch>
            <a:fillRect/>
          </a:stretch>
        </p:blipFill>
        <p:spPr>
          <a:xfrm>
            <a:off x="7233039" y="-2446"/>
            <a:ext cx="2376092" cy="22287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3D8FFB-7FB6-9878-B412-996C6CF1CE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032" r="10781"/>
          <a:stretch>
            <a:fillRect/>
          </a:stretch>
        </p:blipFill>
        <p:spPr>
          <a:xfrm>
            <a:off x="9803480" y="-10223"/>
            <a:ext cx="2376092" cy="2228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B4E5D1-F0D7-165D-D2C8-5767101BF3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163" r="1" b="1"/>
          <a:stretch>
            <a:fillRect/>
          </a:stretch>
        </p:blipFill>
        <p:spPr>
          <a:xfrm>
            <a:off x="4657342" y="2400151"/>
            <a:ext cx="3330225" cy="2057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446FD8-AAD4-2B92-C8A3-DB40175A4B0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6477" b="-3"/>
          <a:stretch>
            <a:fillRect/>
          </a:stretch>
        </p:blipFill>
        <p:spPr>
          <a:xfrm>
            <a:off x="4653627" y="4628909"/>
            <a:ext cx="3324552" cy="22290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224B8F-BE24-E40C-12B3-30DAE8C27F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7454" r="2703"/>
          <a:stretch>
            <a:fillRect/>
          </a:stretch>
        </p:blipFill>
        <p:spPr>
          <a:xfrm>
            <a:off x="8183036" y="2400151"/>
            <a:ext cx="3996536" cy="44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79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D1AECF-D6D1-B690-18E6-A6E14A832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CD31E5A-FFD6-E64E-9A4E-EF13F09F0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60E8-98D5-9D1C-C67B-937F90F5F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NL" sz="4700" dirty="0"/>
              <a:t>Is there evidence for evolutionary pressure on the Akt1 protein?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91B38301-C8C7-98D5-6218-93E5EABAD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A9D69-8123-4379-BF17-096849B55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86" y="2779309"/>
            <a:ext cx="7772400" cy="254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05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8AC967-3194-69C4-D0FA-1DE7B13BD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4D682C-78D7-FDE5-82DB-DB4C5A92A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A4365-2BD7-E9EA-E480-121C6FCD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Method overview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174B4536-58C3-61B3-5E86-990E5DBB0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A1425-6FCD-B5B7-321D-634199788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374" y="1952782"/>
            <a:ext cx="4028620" cy="2126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0AA0F-454A-2929-47AA-C9F6038C08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52" t="14362" r="7495" b="4530"/>
          <a:stretch>
            <a:fillRect/>
          </a:stretch>
        </p:blipFill>
        <p:spPr>
          <a:xfrm>
            <a:off x="8425244" y="4287228"/>
            <a:ext cx="2552268" cy="244251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25D0CDB-CCA0-8B25-966D-818E13954BBB}"/>
              </a:ext>
            </a:extLst>
          </p:cNvPr>
          <p:cNvGrpSpPr/>
          <p:nvPr/>
        </p:nvGrpSpPr>
        <p:grpSpPr>
          <a:xfrm>
            <a:off x="5115134" y="5057815"/>
            <a:ext cx="2523460" cy="901336"/>
            <a:chOff x="3572540" y="5581992"/>
            <a:chExt cx="2523460" cy="90133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586E02-9438-3FA5-1905-293E4B5D6C10}"/>
                </a:ext>
              </a:extLst>
            </p:cNvPr>
            <p:cNvGrpSpPr/>
            <p:nvPr/>
          </p:nvGrpSpPr>
          <p:grpSpPr>
            <a:xfrm>
              <a:off x="3572540" y="5581992"/>
              <a:ext cx="2523460" cy="901336"/>
              <a:chOff x="3572540" y="5581992"/>
              <a:chExt cx="2523460" cy="901336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40F3673-3485-7052-BB2C-358DBBD1DFB2}"/>
                  </a:ext>
                </a:extLst>
              </p:cNvPr>
              <p:cNvCxnSpPr/>
              <p:nvPr/>
            </p:nvCxnSpPr>
            <p:spPr>
              <a:xfrm>
                <a:off x="3574064" y="6483328"/>
                <a:ext cx="2521936" cy="0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5CFE09B-B61B-C7D9-FF45-24C7FA43564E}"/>
                  </a:ext>
                </a:extLst>
              </p:cNvPr>
              <p:cNvCxnSpPr/>
              <p:nvPr/>
            </p:nvCxnSpPr>
            <p:spPr>
              <a:xfrm>
                <a:off x="3572540" y="6303689"/>
                <a:ext cx="2521936" cy="0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8FC9E22-2B5A-B2DA-E502-93B5A5FF556C}"/>
                  </a:ext>
                </a:extLst>
              </p:cNvPr>
              <p:cNvCxnSpPr/>
              <p:nvPr/>
            </p:nvCxnSpPr>
            <p:spPr>
              <a:xfrm>
                <a:off x="3574064" y="5942993"/>
                <a:ext cx="2521936" cy="0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E55FD3F-C8A2-3170-53DF-ABEC38DFA7B1}"/>
                  </a:ext>
                </a:extLst>
              </p:cNvPr>
              <p:cNvCxnSpPr/>
              <p:nvPr/>
            </p:nvCxnSpPr>
            <p:spPr>
              <a:xfrm>
                <a:off x="3574064" y="6121923"/>
                <a:ext cx="2521936" cy="0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7D7599F-9A4C-2EFF-3935-7ABC28C7AB14}"/>
                  </a:ext>
                </a:extLst>
              </p:cNvPr>
              <p:cNvCxnSpPr/>
              <p:nvPr/>
            </p:nvCxnSpPr>
            <p:spPr>
              <a:xfrm>
                <a:off x="3574064" y="5764872"/>
                <a:ext cx="2521936" cy="0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E486556-A52F-BDE5-1E51-A3903A70EB87}"/>
                  </a:ext>
                </a:extLst>
              </p:cNvPr>
              <p:cNvCxnSpPr/>
              <p:nvPr/>
            </p:nvCxnSpPr>
            <p:spPr>
              <a:xfrm>
                <a:off x="3574064" y="5581992"/>
                <a:ext cx="2521936" cy="0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8C2916-6900-23A4-5492-036818ADC3BA}"/>
                </a:ext>
              </a:extLst>
            </p:cNvPr>
            <p:cNvCxnSpPr>
              <a:cxnSpLocks/>
            </p:cNvCxnSpPr>
            <p:nvPr/>
          </p:nvCxnSpPr>
          <p:spPr>
            <a:xfrm>
              <a:off x="3812026" y="5581992"/>
              <a:ext cx="62934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0F5B95-1096-2D49-8835-F54929C102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2026" y="5764872"/>
              <a:ext cx="62934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BACB71C-3980-226A-3A0E-3743B7D7B2F6}"/>
                </a:ext>
              </a:extLst>
            </p:cNvPr>
            <p:cNvCxnSpPr>
              <a:cxnSpLocks/>
            </p:cNvCxnSpPr>
            <p:nvPr/>
          </p:nvCxnSpPr>
          <p:spPr>
            <a:xfrm>
              <a:off x="3812026" y="6121923"/>
              <a:ext cx="62934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364C47-5662-C67C-D4AF-E43F0AAB69B5}"/>
                </a:ext>
              </a:extLst>
            </p:cNvPr>
            <p:cNvCxnSpPr>
              <a:cxnSpLocks/>
            </p:cNvCxnSpPr>
            <p:nvPr/>
          </p:nvCxnSpPr>
          <p:spPr>
            <a:xfrm>
              <a:off x="3812026" y="6303689"/>
              <a:ext cx="62934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45729C5-2D85-23DC-CD51-2386249917D2}"/>
                </a:ext>
              </a:extLst>
            </p:cNvPr>
            <p:cNvCxnSpPr>
              <a:cxnSpLocks/>
            </p:cNvCxnSpPr>
            <p:nvPr/>
          </p:nvCxnSpPr>
          <p:spPr>
            <a:xfrm>
              <a:off x="3812026" y="6483328"/>
              <a:ext cx="62934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22276C2-BCCF-3203-F5FB-0B94FB4A70FA}"/>
                </a:ext>
              </a:extLst>
            </p:cNvPr>
            <p:cNvCxnSpPr>
              <a:cxnSpLocks/>
            </p:cNvCxnSpPr>
            <p:nvPr/>
          </p:nvCxnSpPr>
          <p:spPr>
            <a:xfrm>
              <a:off x="4787386" y="5581992"/>
              <a:ext cx="346317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F58435-F66C-6FDD-CEEB-F0797E9DD61C}"/>
                </a:ext>
              </a:extLst>
            </p:cNvPr>
            <p:cNvCxnSpPr>
              <a:cxnSpLocks/>
            </p:cNvCxnSpPr>
            <p:nvPr/>
          </p:nvCxnSpPr>
          <p:spPr>
            <a:xfrm>
              <a:off x="4787386" y="5764872"/>
              <a:ext cx="346317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67EC9E0-57E4-FC2D-0BB3-B01BAD53C684}"/>
                </a:ext>
              </a:extLst>
            </p:cNvPr>
            <p:cNvCxnSpPr>
              <a:cxnSpLocks/>
            </p:cNvCxnSpPr>
            <p:nvPr/>
          </p:nvCxnSpPr>
          <p:spPr>
            <a:xfrm>
              <a:off x="4787386" y="5942993"/>
              <a:ext cx="346317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07D8401-814C-7142-6E65-4B9D33B582C6}"/>
                </a:ext>
              </a:extLst>
            </p:cNvPr>
            <p:cNvCxnSpPr>
              <a:cxnSpLocks/>
            </p:cNvCxnSpPr>
            <p:nvPr/>
          </p:nvCxnSpPr>
          <p:spPr>
            <a:xfrm>
              <a:off x="4787386" y="6303689"/>
              <a:ext cx="346317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43D3971-0212-ADDF-F42A-5C17680A600F}"/>
                </a:ext>
              </a:extLst>
            </p:cNvPr>
            <p:cNvCxnSpPr>
              <a:cxnSpLocks/>
            </p:cNvCxnSpPr>
            <p:nvPr/>
          </p:nvCxnSpPr>
          <p:spPr>
            <a:xfrm>
              <a:off x="4787386" y="6483328"/>
              <a:ext cx="346317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7388EE-D1B8-DA8A-7CF4-75635AE46CBF}"/>
                </a:ext>
              </a:extLst>
            </p:cNvPr>
            <p:cNvCxnSpPr>
              <a:cxnSpLocks/>
            </p:cNvCxnSpPr>
            <p:nvPr/>
          </p:nvCxnSpPr>
          <p:spPr>
            <a:xfrm>
              <a:off x="5538651" y="5764872"/>
              <a:ext cx="478971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D99449-7346-445C-D77A-D690C80802A8}"/>
                </a:ext>
              </a:extLst>
            </p:cNvPr>
            <p:cNvCxnSpPr>
              <a:cxnSpLocks/>
            </p:cNvCxnSpPr>
            <p:nvPr/>
          </p:nvCxnSpPr>
          <p:spPr>
            <a:xfrm>
              <a:off x="5538650" y="5942791"/>
              <a:ext cx="478971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6BC4EF-4074-058F-6DF8-E98D6ABB3FC5}"/>
                </a:ext>
              </a:extLst>
            </p:cNvPr>
            <p:cNvCxnSpPr>
              <a:cxnSpLocks/>
            </p:cNvCxnSpPr>
            <p:nvPr/>
          </p:nvCxnSpPr>
          <p:spPr>
            <a:xfrm>
              <a:off x="5538650" y="6121923"/>
              <a:ext cx="478971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F6CBE63C-C3B4-2DB5-377F-3438A0FB8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297" y="2241396"/>
            <a:ext cx="2833314" cy="15937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EC2111-F81A-CA80-8EDA-9A242B28C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684" y="4663933"/>
            <a:ext cx="1905000" cy="16891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B9D8B84-07A6-52E0-B6DE-2F84714998CE}"/>
              </a:ext>
            </a:extLst>
          </p:cNvPr>
          <p:cNvGrpSpPr/>
          <p:nvPr/>
        </p:nvGrpSpPr>
        <p:grpSpPr>
          <a:xfrm>
            <a:off x="669036" y="1840666"/>
            <a:ext cx="4685584" cy="2126216"/>
            <a:chOff x="669036" y="1840666"/>
            <a:chExt cx="4685584" cy="212621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F809516-27C7-B267-B5D8-510434DB04B8}"/>
                </a:ext>
              </a:extLst>
            </p:cNvPr>
            <p:cNvSpPr/>
            <p:nvPr/>
          </p:nvSpPr>
          <p:spPr>
            <a:xfrm>
              <a:off x="669036" y="1840666"/>
              <a:ext cx="4685584" cy="212621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B9FB0B8-8412-B1D8-6554-35D8EB2480D9}"/>
                </a:ext>
              </a:extLst>
            </p:cNvPr>
            <p:cNvSpPr txBox="1"/>
            <p:nvPr/>
          </p:nvSpPr>
          <p:spPr>
            <a:xfrm>
              <a:off x="669036" y="1840666"/>
              <a:ext cx="504338" cy="461665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2400" b="1" dirty="0">
                  <a:solidFill>
                    <a:schemeClr val="accent2"/>
                  </a:solidFill>
                </a:rPr>
                <a:t>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2A88895-4156-BCC0-7C56-ED5D3FECCD05}"/>
              </a:ext>
            </a:extLst>
          </p:cNvPr>
          <p:cNvGrpSpPr/>
          <p:nvPr/>
        </p:nvGrpSpPr>
        <p:grpSpPr>
          <a:xfrm>
            <a:off x="6291928" y="1840666"/>
            <a:ext cx="4685584" cy="2126216"/>
            <a:chOff x="669036" y="1840666"/>
            <a:chExt cx="4685584" cy="212621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C89420C-04F3-D0E7-5666-2EE8592B2069}"/>
                </a:ext>
              </a:extLst>
            </p:cNvPr>
            <p:cNvSpPr/>
            <p:nvPr/>
          </p:nvSpPr>
          <p:spPr>
            <a:xfrm>
              <a:off x="669036" y="1840666"/>
              <a:ext cx="4685584" cy="212621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0555AAD-FE18-97D7-BD53-BDADC9424C9E}"/>
                </a:ext>
              </a:extLst>
            </p:cNvPr>
            <p:cNvSpPr txBox="1"/>
            <p:nvPr/>
          </p:nvSpPr>
          <p:spPr>
            <a:xfrm>
              <a:off x="669036" y="1840666"/>
              <a:ext cx="504338" cy="461665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2400" b="1" dirty="0">
                  <a:solidFill>
                    <a:schemeClr val="accent2"/>
                  </a:solidFill>
                </a:rPr>
                <a:t>2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AB585E-DCB9-2C92-DB04-F5EC30F9930C}"/>
              </a:ext>
            </a:extLst>
          </p:cNvPr>
          <p:cNvGrpSpPr/>
          <p:nvPr/>
        </p:nvGrpSpPr>
        <p:grpSpPr>
          <a:xfrm>
            <a:off x="4871012" y="4235864"/>
            <a:ext cx="6106500" cy="2493873"/>
            <a:chOff x="669036" y="1840665"/>
            <a:chExt cx="6106500" cy="249387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C060BB5-C981-3A7E-240E-753A0FF38312}"/>
                </a:ext>
              </a:extLst>
            </p:cNvPr>
            <p:cNvSpPr/>
            <p:nvPr/>
          </p:nvSpPr>
          <p:spPr>
            <a:xfrm>
              <a:off x="669036" y="1840665"/>
              <a:ext cx="6106500" cy="249387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8AF2C86-C7E6-F83E-5A01-10F1F6E36F61}"/>
                </a:ext>
              </a:extLst>
            </p:cNvPr>
            <p:cNvSpPr txBox="1"/>
            <p:nvPr/>
          </p:nvSpPr>
          <p:spPr>
            <a:xfrm>
              <a:off x="669036" y="1840666"/>
              <a:ext cx="504338" cy="461665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2400" b="1" dirty="0">
                  <a:solidFill>
                    <a:schemeClr val="accent2"/>
                  </a:solidFill>
                </a:rPr>
                <a:t>3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7176737-956C-4F1C-4725-DF600A8BFE21}"/>
              </a:ext>
            </a:extLst>
          </p:cNvPr>
          <p:cNvGrpSpPr/>
          <p:nvPr/>
        </p:nvGrpSpPr>
        <p:grpSpPr>
          <a:xfrm>
            <a:off x="669036" y="4230891"/>
            <a:ext cx="2936637" cy="2493873"/>
            <a:chOff x="669036" y="1840665"/>
            <a:chExt cx="6106500" cy="249387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D9F16E-C2EF-58D5-ED7B-EC5ED8BCD79E}"/>
                </a:ext>
              </a:extLst>
            </p:cNvPr>
            <p:cNvSpPr/>
            <p:nvPr/>
          </p:nvSpPr>
          <p:spPr>
            <a:xfrm>
              <a:off x="669036" y="1840665"/>
              <a:ext cx="6106500" cy="249387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66375C6-01E4-96E1-5317-714495F3E723}"/>
                </a:ext>
              </a:extLst>
            </p:cNvPr>
            <p:cNvSpPr txBox="1"/>
            <p:nvPr/>
          </p:nvSpPr>
          <p:spPr>
            <a:xfrm>
              <a:off x="669036" y="1840666"/>
              <a:ext cx="1048025" cy="461665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2400" b="1" dirty="0">
                  <a:solidFill>
                    <a:schemeClr val="accent2"/>
                  </a:solidFill>
                </a:rPr>
                <a:t>4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1AD488A-A843-E492-FE12-9981C8547F7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5354620" y="2903774"/>
            <a:ext cx="93730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CED5A2D-79CC-B307-A6F9-7B25F36DA422}"/>
              </a:ext>
            </a:extLst>
          </p:cNvPr>
          <p:cNvCxnSpPr>
            <a:cxnSpLocks/>
          </p:cNvCxnSpPr>
          <p:nvPr/>
        </p:nvCxnSpPr>
        <p:spPr>
          <a:xfrm>
            <a:off x="8620734" y="3966882"/>
            <a:ext cx="0" cy="2640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3F47CF0-7A51-754A-0AE0-0C11851E493A}"/>
              </a:ext>
            </a:extLst>
          </p:cNvPr>
          <p:cNvCxnSpPr>
            <a:cxnSpLocks/>
            <a:stCxn id="46" idx="1"/>
            <a:endCxn id="49" idx="3"/>
          </p:cNvCxnSpPr>
          <p:nvPr/>
        </p:nvCxnSpPr>
        <p:spPr>
          <a:xfrm flipH="1" flipV="1">
            <a:off x="3605673" y="5477828"/>
            <a:ext cx="1265339" cy="49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894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FE688C-EF1E-1A21-436D-DDFB0AD21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A4FA5C8-EFB5-3CAB-1A24-4B870464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C68AF-2FCF-BDFA-BC6D-8E4D9965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Multiple sequence alignment (MSA)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C7AC12E9-B3D2-94C2-4D3A-8FB66CBAB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D7FEB24-59AF-CF5A-D53A-A699859EF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1" y="2055813"/>
            <a:ext cx="7772400" cy="1626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AC7D55-2166-66B2-70AE-3CFF8E155147}"/>
              </a:ext>
            </a:extLst>
          </p:cNvPr>
          <p:cNvSpPr txBox="1"/>
          <p:nvPr/>
        </p:nvSpPr>
        <p:spPr>
          <a:xfrm>
            <a:off x="193431" y="4042382"/>
            <a:ext cx="703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Result: fruit fly most divergent, zebrafish protein seems truncated</a:t>
            </a:r>
          </a:p>
        </p:txBody>
      </p:sp>
      <p:pic>
        <p:nvPicPr>
          <p:cNvPr id="13" name="Picture 1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608F9ECC-E419-3F70-4028-A1A43CA75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31" y="4456523"/>
            <a:ext cx="7772400" cy="2231873"/>
          </a:xfrm>
          <a:prstGeom prst="rect">
            <a:avLst/>
          </a:prstGeom>
        </p:spPr>
      </p:pic>
      <p:pic>
        <p:nvPicPr>
          <p:cNvPr id="15" name="Picture 14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A99F9CD3-DAC6-3101-85E8-60741B8D3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31" y="2420967"/>
            <a:ext cx="7772400" cy="37034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DB625D-CC23-FD3F-8DFB-F9225F2D2E15}"/>
              </a:ext>
            </a:extLst>
          </p:cNvPr>
          <p:cNvSpPr txBox="1"/>
          <p:nvPr/>
        </p:nvSpPr>
        <p:spPr>
          <a:xfrm>
            <a:off x="193431" y="2000631"/>
            <a:ext cx="615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Rhesus monkey and human Akt1 genes are 96% identical!</a:t>
            </a: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328337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9C1D78-8E55-2F98-9C59-8A5E35EEF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91547A-C762-AB2D-8217-7BE63103E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81519-F5F5-6FE7-7F0C-8AF713FC5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NL" sz="4700" dirty="0"/>
              <a:t>Whole protein investigation: physiochemical properties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0A891D3D-5927-4E55-12A6-CAD6B1266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3509C1DD-4A15-8A10-233D-C0610EA71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3" y="2806008"/>
            <a:ext cx="7772400" cy="2702986"/>
          </a:xfrm>
          <a:prstGeom prst="rect">
            <a:avLst/>
          </a:prstGeom>
        </p:spPr>
      </p:pic>
      <p:pic>
        <p:nvPicPr>
          <p:cNvPr id="7" name="Picture 6" descr="A computer screen shot of numbers and letters&#10;&#10;AI-generated content may be incorrect.">
            <a:extLst>
              <a:ext uri="{FF2B5EF4-FFF2-40B4-BE49-F238E27FC236}">
                <a16:creationId xmlns:a16="http://schemas.microsoft.com/office/drawing/2014/main" id="{1E7B39F6-BEB6-400B-DD83-77D4F677A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572" y="2806008"/>
            <a:ext cx="3657600" cy="3302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A59D71-7DD6-CD9D-544E-73AA14178F51}"/>
              </a:ext>
            </a:extLst>
          </p:cNvPr>
          <p:cNvSpPr/>
          <p:nvPr/>
        </p:nvSpPr>
        <p:spPr>
          <a:xfrm>
            <a:off x="8234572" y="5409714"/>
            <a:ext cx="3657600" cy="2383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8490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CBB00A-2E94-EC43-1CD8-FB62E2A57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DB85DD5-062A-4A6A-4C4F-921FD4A97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4D095-EF8E-A332-774D-30CC1DDC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Single amino acid conservation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B6B34774-807A-1D88-B1F2-98D1C869C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1083D1-5CB1-F94F-A045-7C616A4E8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36" y="2452255"/>
            <a:ext cx="77724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39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188</Words>
  <Application>Microsoft Macintosh PowerPoint</Application>
  <PresentationFormat>Widescreen</PresentationFormat>
  <Paragraphs>36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Cambria</vt:lpstr>
      <vt:lpstr>Office Theme</vt:lpstr>
      <vt:lpstr>Data Processing Project: Investigating BioPython</vt:lpstr>
      <vt:lpstr>Background: DNA encodes proteins</vt:lpstr>
      <vt:lpstr>Background: DNA encodes proteins</vt:lpstr>
      <vt:lpstr>Akt1 is found in many species</vt:lpstr>
      <vt:lpstr>Is there evidence for evolutionary pressure on the Akt1 protein?</vt:lpstr>
      <vt:lpstr>Method overview</vt:lpstr>
      <vt:lpstr>Multiple sequence alignment (MSA)</vt:lpstr>
      <vt:lpstr>Whole protein investigation: physiochemical properties</vt:lpstr>
      <vt:lpstr>Single amino acid conservation</vt:lpstr>
      <vt:lpstr>Single amino acid conservation</vt:lpstr>
      <vt:lpstr>Conserved motifs</vt:lpstr>
      <vt:lpstr>Conserved motifs</vt:lpstr>
      <vt:lpstr>Conserved motifs</vt:lpstr>
      <vt:lpstr>Matching domains from Pfam db</vt:lpstr>
      <vt:lpstr>Poor alignment of conserved motifs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Anna van Tiel</dc:creator>
  <cp:lastModifiedBy>Anna van Tiel</cp:lastModifiedBy>
  <cp:revision>4</cp:revision>
  <dcterms:created xsi:type="dcterms:W3CDTF">2025-05-23T09:01:55Z</dcterms:created>
  <dcterms:modified xsi:type="dcterms:W3CDTF">2025-05-26T07:31:53Z</dcterms:modified>
</cp:coreProperties>
</file>